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Schoolbook" panose="020406040505050203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KRxNr7i9aaed4YzqHlXYXJ/Oe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/>
    <p:restoredTop sz="94667"/>
  </p:normalViewPr>
  <p:slideViewPr>
    <p:cSldViewPr snapToGrid="0">
      <p:cViewPr>
        <p:scale>
          <a:sx n="110" d="100"/>
          <a:sy n="110" d="100"/>
        </p:scale>
        <p:origin x="14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lbourne.vic.gov.au/arts-and-culture/artplay/Pages/artplay.aspx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markproductions.com/html/fugen.s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manimages.com/en/noartistknown/japan-the-bodhisattva-fugen-bosatsu-samantabhadra-hanging-scroll-painting-on-silk-heian-period-12th/nomedium/asset/327756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https://www.melbourne.vic.gov.au/arts-and-culture/artplay/Pages/artplay.aspx</a:t>
            </a:r>
            <a:endParaRPr dirty="0"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https://www.onmarkproductions.com/html/fugen.shtml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https://www.bridgemanimages.com/en/noartistknown/japan-the-bodhisattva-fugen-bosatsu-samantabhadra-hanging-scroll-painting-on-silk-heian-period-12th/nomedium/asset/3277562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2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2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rgbClr val="A5A5A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6126480" y="1717879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Schoolbook"/>
              <a:buNone/>
              <a:defRPr sz="2000" b="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BFBFB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96969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777777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lbourne.vic.gov.au/arts-and-culture/artplay/Pages/artplay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261875" y="758950"/>
            <a:ext cx="9418200" cy="46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endParaRPr sz="4000"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br>
              <a:rPr lang="en-US" sz="4000"/>
            </a:br>
            <a:r>
              <a:rPr lang="en-US" sz="4000" b="1"/>
              <a:t>Close Encounters</a:t>
            </a:r>
            <a:endParaRPr sz="4000" b="1"/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 sz="4000"/>
              <a:t>Art Play Melbourne (2015)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 sz="3000" b="1"/>
              <a:t>Yonetani workshop stimulus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</a:pPr>
            <a:r>
              <a:rPr lang="en-US" sz="3000"/>
              <a:t>In the Studio (August 2022)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403" y="0"/>
            <a:ext cx="47371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/>
          <p:nvPr/>
        </p:nvSpPr>
        <p:spPr>
          <a:xfrm>
            <a:off x="8707550" y="265950"/>
            <a:ext cx="2415600" cy="6352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「</a:t>
            </a:r>
            <a:r>
              <a:rPr lang="en-US" sz="1100" dirty="0" err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普賢菩薩騎象像</a:t>
            </a:r>
            <a:r>
              <a:rPr lang="en-US" sz="11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」　</a:t>
            </a:r>
            <a:r>
              <a:rPr lang="en-US" sz="1100" dirty="0" err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平安時代</a:t>
            </a:r>
            <a:br>
              <a:rPr lang="en-US" sz="11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11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（12世紀）制作 (</a:t>
            </a:r>
            <a:r>
              <a:rPr lang="en-US" sz="1100" dirty="0" err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東京・大倉集古館蔵</a:t>
            </a:r>
            <a:r>
              <a:rPr lang="en-US" sz="1100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）</a:t>
            </a: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AU"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 dirty="0" err="1">
                <a:solidFill>
                  <a:schemeClr val="lt1"/>
                </a:solidFill>
              </a:rPr>
              <a:t>Fugen</a:t>
            </a:r>
            <a:r>
              <a:rPr lang="en-US" i="1" dirty="0">
                <a:solidFill>
                  <a:schemeClr val="lt1"/>
                </a:solidFill>
              </a:rPr>
              <a:t> </a:t>
            </a:r>
            <a:r>
              <a:rPr lang="en-US" i="1" dirty="0" err="1">
                <a:solidFill>
                  <a:schemeClr val="lt1"/>
                </a:solidFill>
              </a:rPr>
              <a:t>Bosatsu</a:t>
            </a:r>
            <a:r>
              <a:rPr lang="en-US" i="1" dirty="0">
                <a:solidFill>
                  <a:schemeClr val="lt1"/>
                </a:solidFill>
              </a:rPr>
              <a:t> equestrian statue</a:t>
            </a: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lt1"/>
                </a:solidFill>
              </a:rPr>
              <a:t>Heian period, 12th century </a:t>
            </a:r>
            <a:br>
              <a:rPr lang="en-US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lt1"/>
                </a:solidFill>
              </a:rPr>
              <a:t>Collection of Okura </a:t>
            </a:r>
            <a:r>
              <a:rPr lang="en-US" dirty="0" err="1">
                <a:solidFill>
                  <a:schemeClr val="lt1"/>
                </a:solidFill>
              </a:rPr>
              <a:t>Shukokan</a:t>
            </a:r>
            <a:r>
              <a:rPr lang="en-US" dirty="0">
                <a:solidFill>
                  <a:schemeClr val="lt1"/>
                </a:solidFill>
              </a:rPr>
              <a:t> Museum, Tokyo</a:t>
            </a:r>
            <a:endParaRPr dirty="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chemeClr val="lt1"/>
                </a:solidFill>
              </a:rPr>
              <a:t>https://</a:t>
            </a:r>
            <a:r>
              <a:rPr lang="en-US" dirty="0" err="1">
                <a:solidFill>
                  <a:schemeClr val="lt1"/>
                </a:solidFill>
              </a:rPr>
              <a:t>www.shukokan.org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400" y="0"/>
            <a:ext cx="73380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1"/>
          <p:cNvSpPr/>
          <p:nvPr/>
        </p:nvSpPr>
        <p:spPr>
          <a:xfrm>
            <a:off x="8946900" y="325800"/>
            <a:ext cx="2169900" cy="6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象と鯨図屏風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伊藤若冲筆</a:t>
            </a:r>
            <a:endParaRPr sz="2400" b="0" i="0" u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EFEF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EFEF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EFEF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EFEFE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rgbClr val="FEFEFE"/>
                </a:solidFill>
              </a:rPr>
              <a:t>Elephant</a:t>
            </a:r>
            <a:r>
              <a:rPr lang="en-US" sz="2100" i="1">
                <a:solidFill>
                  <a:schemeClr val="lt1"/>
                </a:solidFill>
              </a:rPr>
              <a:t> and whale screen</a:t>
            </a:r>
            <a:endParaRPr sz="210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100">
                <a:solidFill>
                  <a:schemeClr val="lt1"/>
                </a:solidFill>
              </a:rPr>
              <a:t>Ito Jakuchu</a:t>
            </a:r>
            <a:endParaRPr sz="210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chemeClr val="lt1"/>
                </a:solidFill>
              </a:rPr>
              <a:t>https://commons.wikimedia.org/wiki/File:Elephant_and_Whale_Screens_by_Ito_Jakuchu_(Miho_Museum)R.jpg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chemeClr val="lt1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chemeClr val="lt1"/>
                </a:solidFill>
              </a:rPr>
              <a:t>Itō Jakuchū (1716-1800), Public domain, via Wikimedia Commons</a:t>
            </a:r>
            <a:endParaRPr sz="2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"/>
          <p:cNvSpPr/>
          <p:nvPr/>
        </p:nvSpPr>
        <p:spPr>
          <a:xfrm>
            <a:off x="2029428" y="1997859"/>
            <a:ext cx="8133144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The </a:t>
            </a:r>
            <a:r>
              <a:rPr lang="en-US" sz="1500" b="1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Réunion ibis</a:t>
            </a:r>
            <a:r>
              <a:rPr lang="en-US" sz="1500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 or </a:t>
            </a:r>
            <a:r>
              <a:rPr lang="en-US" sz="1500" b="1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Réunion sacred ibis</a:t>
            </a:r>
            <a:r>
              <a:rPr lang="en-US" sz="1500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 (</a:t>
            </a:r>
            <a:r>
              <a:rPr lang="en-US" sz="1500" i="1" dirty="0" err="1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Threskiornis</a:t>
            </a:r>
            <a:r>
              <a:rPr lang="en-US" sz="1500" i="1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 solitarius</a:t>
            </a:r>
            <a:r>
              <a:rPr lang="en-US" sz="1500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) 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“Solitaires</a:t>
            </a:r>
            <a:r>
              <a:rPr lang="en-US" sz="1500" b="0" i="0" u="none" strike="noStrik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These birds are so called because they always go alone. They are the size of a large Goose, and are white, with the tips of the wings and tail black. The tail feathers resemble those of an Ostrich; the neck is long, and the beak is like that of a Woodcock, but larger; the legs and feet like those of Turkeys. This bird has recourse to running, as it flies but very little.”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Arial" panose="020B0604020202020204" pitchFamily="34" charset="0"/>
                <a:ea typeface="Century Schoolbook"/>
                <a:cs typeface="Arial" panose="020B0604020202020204" pitchFamily="34" charset="0"/>
                <a:sym typeface="Century Schoolbook"/>
              </a:rPr>
              <a:t>Dubois, 1674</a:t>
            </a:r>
            <a:endParaRPr sz="1500" dirty="0">
              <a:solidFill>
                <a:schemeClr val="lt1"/>
              </a:solidFill>
              <a:latin typeface="Arial" panose="020B0604020202020204" pitchFamily="34" charset="0"/>
              <a:ea typeface="Century Schoolbook"/>
              <a:cs typeface="Arial" panose="020B0604020202020204" pitchFamily="34" charset="0"/>
              <a:sym typeface="Century School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/>
          <p:nvPr/>
        </p:nvSpPr>
        <p:spPr>
          <a:xfrm>
            <a:off x="2159643" y="2170983"/>
            <a:ext cx="7872713" cy="251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Riversleigh Leaf-nosed Bat</a:t>
            </a:r>
            <a:r>
              <a:rPr lang="en-US" sz="150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 (</a:t>
            </a:r>
            <a:r>
              <a:rPr lang="en-US" sz="1500" u="none" strike="noStrike" dirty="0" err="1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Brachipposideros</a:t>
            </a:r>
            <a:r>
              <a:rPr lang="en-US" sz="150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500" u="none" strike="noStrike" dirty="0" err="1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nooraleebus</a:t>
            </a:r>
            <a:r>
              <a:rPr lang="en-US" sz="150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b="1" i="0" u="none" strike="noStrike" dirty="0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</a:rPr>
              <a:t>A</a:t>
            </a:r>
            <a:r>
              <a:rPr lang="en-US" sz="1500" b="0" i="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n Old World leaf-nosed bat from the Australian Miocene, was the first Australian fossil bat named and the first </a:t>
            </a:r>
            <a:r>
              <a:rPr lang="en-US" sz="1500" b="0" i="1" u="none" strike="noStrike" dirty="0" err="1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Brachipposideros</a:t>
            </a:r>
            <a:r>
              <a:rPr lang="en-US" sz="1500" b="0" i="1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500" b="0" i="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species found outside of France. It was discovered at Riversleigh in northwest Queensland, where its bones have been found in the thousands. The Orange Leaf-nosed Bat </a:t>
            </a:r>
            <a:r>
              <a:rPr lang="en-US" sz="1500" b="0" i="1" u="none" strike="noStrike" dirty="0" err="1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Rhinonycteris</a:t>
            </a:r>
            <a:r>
              <a:rPr lang="en-US" sz="1500" b="0" i="1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1500" b="0" i="1" u="none" strike="noStrike" dirty="0" err="1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aurantius</a:t>
            </a:r>
            <a:r>
              <a:rPr lang="en-US" sz="1500" b="0" i="0" u="none" strike="noStrike" dirty="0">
                <a:solidFill>
                  <a:schemeClr val="lt1"/>
                </a:solidFill>
                <a:latin typeface="+mn-lt"/>
                <a:ea typeface="Arial"/>
                <a:cs typeface="Arial"/>
                <a:sym typeface="Arial"/>
              </a:rPr>
              <a:t>, a close relative, still lives in caves in the area today.</a:t>
            </a:r>
            <a:endParaRPr sz="15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/>
          <p:nvPr/>
        </p:nvSpPr>
        <p:spPr>
          <a:xfrm>
            <a:off x="2048720" y="2324325"/>
            <a:ext cx="7824486" cy="355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“I think that the infosphere - the sphere of information - is going to impose itself on the geosphere. We are going to be living in a reduced world. The capacity of interactivity is going to reduce the world to nearly nothing. In fact, there is already a speed pollution, which reduces the world to nothing. In the near future, people will feel enclosed in a small environment. They will have a feeling of confinement in the world, which will certainly be at the limit of tolerability, by virtue of the speed of information. If I were to offer you a last thought - interactivity is to real space what radioactivity is to the atmosphere.”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Paul </a:t>
            </a:r>
            <a:r>
              <a:rPr lang="en-US" sz="1500" dirty="0" err="1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Virilio</a:t>
            </a:r>
            <a: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, Speed Pollution, 1996 </a:t>
            </a:r>
            <a:b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</a:br>
            <a: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Translated by James Der </a:t>
            </a:r>
            <a:r>
              <a:rPr lang="en-US" sz="1500" dirty="0" err="1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Derian</a:t>
            </a:r>
            <a: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 with Lauren </a:t>
            </a:r>
            <a:r>
              <a:rPr lang="en-US" sz="1500" dirty="0" err="1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Osepchuk</a:t>
            </a:r>
            <a:r>
              <a:rPr lang="en-US" sz="15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 and Michael </a:t>
            </a:r>
            <a:r>
              <a:rPr lang="en-US" sz="1500" dirty="0" err="1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Degener</a:t>
            </a:r>
            <a:endParaRPr lang="en-US" sz="15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1853823" y="963507"/>
            <a:ext cx="82125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accent4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Insecure Connections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10AC24B5-9233-EFB2-CB98-06C12DE1C750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699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hlink"/>
                </a:solidFill>
                <a:hlinkClick r:id="rId4"/>
              </a:rPr>
              <a:t>https://www.melbourne.vic.gov.au/arts-and-culture/artplay/Pages/artplay.aspx</a:t>
            </a:r>
            <a:endParaRPr dirty="0"/>
          </a:p>
        </p:txBody>
      </p:sp>
      <p:sp>
        <p:nvSpPr>
          <p:cNvPr id="4" name="Google Shape;99;p2">
            <a:extLst>
              <a:ext uri="{FF2B5EF4-FFF2-40B4-BE49-F238E27FC236}">
                <a16:creationId xmlns:a16="http://schemas.microsoft.com/office/drawing/2014/main" id="{0B83CC14-5B68-5DF9-E50E-30B5336564B4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699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9;p2">
            <a:extLst>
              <a:ext uri="{FF2B5EF4-FFF2-40B4-BE49-F238E27FC236}">
                <a16:creationId xmlns:a16="http://schemas.microsoft.com/office/drawing/2014/main" id="{6BEF15C9-C30D-39FD-1512-E1ECDF85C80C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0A4DC51E-7E62-0471-5F8E-EA090D39B7AF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6BA4F566-DDDA-9FEB-199F-ABD28B4FEDB6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5C51735B-2E0A-547A-4C39-B827BC61FF18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E2957C82-B8C3-1E56-038C-51B620C5B388}"/>
              </a:ext>
            </a:extLst>
          </p:cNvPr>
          <p:cNvSpPr txBox="1"/>
          <p:nvPr/>
        </p:nvSpPr>
        <p:spPr>
          <a:xfrm>
            <a:off x="8825296" y="6385775"/>
            <a:ext cx="244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+mn-lt"/>
                <a:ea typeface="Century Schoolbook"/>
                <a:cs typeface="Century Schoolbook"/>
                <a:sym typeface="Century Schoolbook"/>
              </a:rPr>
              <a:t>Image: ArtPlay Melbourne (2015)</a:t>
            </a:r>
            <a:endParaRPr sz="1000" dirty="0">
              <a:solidFill>
                <a:schemeClr val="lt1"/>
              </a:solidFill>
              <a:latin typeface="+mn-lt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720" y="0"/>
            <a:ext cx="44004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9"/>
          <p:cNvSpPr txBox="1"/>
          <p:nvPr/>
        </p:nvSpPr>
        <p:spPr>
          <a:xfrm>
            <a:off x="8004300" y="395050"/>
            <a:ext cx="3047400" cy="6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「普賢菩薩像」</a:t>
            </a:r>
            <a:endParaRPr sz="16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 i="1">
                <a:solidFill>
                  <a:schemeClr val="lt1"/>
                </a:solidFill>
              </a:rPr>
              <a:t>Fugen Bodhisattva statue</a:t>
            </a:r>
            <a:endParaRPr sz="1600" i="1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563</Words>
  <Application>Microsoft Macintosh PowerPoint</Application>
  <PresentationFormat>Widescreen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Noto Sans Symbols</vt:lpstr>
      <vt:lpstr>Calibri</vt:lpstr>
      <vt:lpstr>Arial</vt:lpstr>
      <vt:lpstr>Century Schoolbook</vt:lpstr>
      <vt:lpstr>View</vt:lpstr>
      <vt:lpstr>  Close Encounters Art Play Melbourne (2015)   Yonetani workshop stimulus In the Studio (August 2022)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Close Encounters Art Play Melbourne (2015)   Yonetani workshop stimulus In the Studio (August 2022)</dc:title>
  <dc:creator>米谷健</dc:creator>
  <cp:lastModifiedBy>Carl Lisec</cp:lastModifiedBy>
  <cp:revision>2</cp:revision>
  <dcterms:created xsi:type="dcterms:W3CDTF">2022-08-01T02:35:57Z</dcterms:created>
  <dcterms:modified xsi:type="dcterms:W3CDTF">2022-10-06T07:19:28Z</dcterms:modified>
</cp:coreProperties>
</file>